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6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12/28/2023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12/28/2023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12/28/2023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12/28/2023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5454-69AC-4EC5-F53E-C7CADFEB8B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sz="8000" dirty="0"/>
              <a:t>House Rental Price</a:t>
            </a:r>
            <a:br>
              <a:rPr lang="en-IN" sz="8000" dirty="0"/>
            </a:br>
            <a:r>
              <a:rPr lang="en-IN" sz="8000" dirty="0"/>
              <a:t>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2445A-B61A-17CF-8FA5-B42C8204C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GIRIBABU VARAKALA</a:t>
            </a:r>
          </a:p>
        </p:txBody>
      </p:sp>
    </p:spTree>
    <p:extLst>
      <p:ext uri="{BB962C8B-B14F-4D97-AF65-F5344CB8AC3E}">
        <p14:creationId xmlns:p14="http://schemas.microsoft.com/office/powerpoint/2010/main" val="573894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D3FF-6F83-55BB-CDED-44B5A5044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434457"/>
          </a:xfrm>
        </p:spPr>
        <p:txBody>
          <a:bodyPr>
            <a:norm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- How does the number of total floors in a building relate to the rent price?</a:t>
            </a:r>
            <a:endParaRPr lang="en-IN" sz="1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FB17A-16ED-B043-01B3-CDDD1BE5F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919089"/>
            <a:ext cx="10064496" cy="5253111"/>
          </a:xfrm>
        </p:spPr>
        <p:txBody>
          <a:bodyPr/>
          <a:lstStyle/>
          <a:p>
            <a:r>
              <a:rPr lang="en-GB" sz="1400" dirty="0" err="1"/>
              <a:t>plt.figure</a:t>
            </a:r>
            <a:r>
              <a:rPr lang="en-GB" sz="1400" dirty="0"/>
              <a:t>(</a:t>
            </a:r>
            <a:r>
              <a:rPr lang="en-GB" sz="1400" dirty="0" err="1"/>
              <a:t>figsize</a:t>
            </a:r>
            <a:r>
              <a:rPr lang="en-GB" sz="1400" dirty="0"/>
              <a:t>=(20, 8))</a:t>
            </a:r>
          </a:p>
          <a:p>
            <a:r>
              <a:rPr lang="en-GB" sz="1400" dirty="0" err="1"/>
              <a:t>sns.boxplot</a:t>
            </a:r>
            <a:r>
              <a:rPr lang="en-GB" sz="1400" dirty="0"/>
              <a:t>(x='</a:t>
            </a:r>
            <a:r>
              <a:rPr lang="en-GB" sz="1400" dirty="0" err="1"/>
              <a:t>total_floor</a:t>
            </a:r>
            <a:r>
              <a:rPr lang="en-GB" sz="1400" dirty="0"/>
              <a:t>', y='rent', data=data)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E692E-B3A3-D6CE-AC52-4D4680C51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1" y="1863845"/>
            <a:ext cx="9538599" cy="408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91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D5CBC-82F6-8EE4-7FB1-99CD8E4F1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40673"/>
          </a:xfrm>
        </p:spPr>
        <p:txBody>
          <a:bodyPr>
            <a:norm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- Is there a correlation between the property's facing direction and rent price?</a:t>
            </a:r>
            <a:endParaRPr lang="en-IN" sz="14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AAA2E7-74A3-3BBA-D014-947D4905A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254" y="831167"/>
            <a:ext cx="4412671" cy="35278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BF4A6-BFF9-E738-1061-EB906F50F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600" y="1022055"/>
            <a:ext cx="1259136" cy="1778367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84363F02-2B5F-BCA4-2200-5DA0F6387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848" y="4695390"/>
            <a:ext cx="8697819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Correlation between facing and rent price: -0.0513664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224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D16D-8E0E-D14A-3D8C-12B095B0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532931"/>
          </a:xfrm>
        </p:spPr>
        <p:txBody>
          <a:bodyPr>
            <a:norm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- Does the building type (e.g., IH, AP) have an influence on rent prices?</a:t>
            </a:r>
            <a:endParaRPr lang="en-IN" sz="14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9B4D69-7953-3214-4703-7D1077A13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752" y="1017563"/>
            <a:ext cx="5510253" cy="4324382"/>
          </a:xfrm>
        </p:spPr>
      </p:pic>
    </p:spTree>
    <p:extLst>
      <p:ext uri="{BB962C8B-B14F-4D97-AF65-F5344CB8AC3E}">
        <p14:creationId xmlns:p14="http://schemas.microsoft.com/office/powerpoint/2010/main" val="2567597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AC75-1BCC-773A-57B3-0236A2D4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12537"/>
          </a:xfrm>
        </p:spPr>
        <p:txBody>
          <a:bodyPr>
            <a:normAutofit fontScale="90000"/>
          </a:bodyPr>
          <a:lstStyle/>
          <a:p>
            <a:r>
              <a:rPr lang="en-IN" sz="2000" dirty="0"/>
              <a:t>Negotiability and Rent: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B865F-F4B3-BFE7-9A78-2E3458B14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905022"/>
            <a:ext cx="10058400" cy="5267178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- Do negotiable rent prices tend to be higher or lower than fixed rent prices?</a:t>
            </a:r>
          </a:p>
          <a:p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705A0-FDCB-76AF-AEB3-BCF9AADBF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873" y="1357298"/>
            <a:ext cx="4219061" cy="317250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B7749D6-0C77-B9C7-7AEC-1919861C4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4FCE08-13B6-0470-4E6B-3FE392BA0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409" y="4544348"/>
            <a:ext cx="5031545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rent with negotiable: 19392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rent without negotiable: 18229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651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57C6-62EB-EAE5-C43E-EF503F67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50051"/>
          </a:xfrm>
        </p:spPr>
        <p:txBody>
          <a:bodyPr>
            <a:norm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- Is there a difference in rent between family and anyone leases?</a:t>
            </a:r>
            <a:endParaRPr lang="en-IN" sz="14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04AA1-017B-69DA-7E52-57E47EEAA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657" y="971205"/>
            <a:ext cx="5986506" cy="4257706"/>
          </a:xfrm>
        </p:spPr>
      </p:pic>
    </p:spTree>
    <p:extLst>
      <p:ext uri="{BB962C8B-B14F-4D97-AF65-F5344CB8AC3E}">
        <p14:creationId xmlns:p14="http://schemas.microsoft.com/office/powerpoint/2010/main" val="236060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987A-5F9D-EB77-555A-B00B57A84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7342B-0872-A23D-70DF-D78E4469C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4390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BFE047-C92B-962F-584C-1E6DE90F4E76}"/>
              </a:ext>
            </a:extLst>
          </p:cNvPr>
          <p:cNvSpPr txBox="1"/>
          <p:nvPr/>
        </p:nvSpPr>
        <p:spPr>
          <a:xfrm>
            <a:off x="271975" y="290732"/>
            <a:ext cx="1166680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Project Goals:</a:t>
            </a:r>
          </a:p>
          <a:p>
            <a:pPr algn="l"/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Objective: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To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analyze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predict house rent prices based on various features.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Context: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In a dynamic real estate market, understanding the factors influencing rent prices is crucial for tenants, landlords, and policymakers.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Significance: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Our project aims to provide insights that can aid in making informed decisions related to renting and investing in properties.</a:t>
            </a:r>
          </a:p>
          <a:p>
            <a:pPr algn="l"/>
            <a:endParaRPr lang="en-GB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Key Components: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We will delve into a comprehensive dataset containing details about property types, locations, amenities, and other crucial factors.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By leveraging predictive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modeling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we aim to uncover relationships between these features and rental prices.</a:t>
            </a:r>
          </a:p>
        </p:txBody>
      </p:sp>
    </p:spTree>
    <p:extLst>
      <p:ext uri="{BB962C8B-B14F-4D97-AF65-F5344CB8AC3E}">
        <p14:creationId xmlns:p14="http://schemas.microsoft.com/office/powerpoint/2010/main" val="176576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351CA-2592-E19E-5D9A-9C9C35EC5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72082"/>
          </a:xfrm>
        </p:spPr>
        <p:txBody>
          <a:bodyPr>
            <a:normAutofit/>
          </a:bodyPr>
          <a:lstStyle/>
          <a:p>
            <a:r>
              <a:rPr lang="en-IN" sz="4000" dirty="0"/>
              <a:t>Tools: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60285-73BE-B49E-60AA-8A31C49F4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671" y="1294228"/>
            <a:ext cx="10157577" cy="4877972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Python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 err="1">
                <a:solidFill>
                  <a:srgbClr val="374151"/>
                </a:solidFill>
                <a:effectLst/>
                <a:latin typeface="Söhne"/>
              </a:rPr>
              <a:t>Jupyter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 Notebooks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Pandas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NumPy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Matplotlib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Seaborn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Scikit-learn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 err="1">
                <a:solidFill>
                  <a:srgbClr val="374151"/>
                </a:solidFill>
                <a:effectLst/>
                <a:latin typeface="Söhne"/>
              </a:rPr>
              <a:t>XGBoost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 (for regression </a:t>
            </a:r>
            <a:r>
              <a:rPr lang="en-IN" b="0" i="0" dirty="0" err="1">
                <a:solidFill>
                  <a:srgbClr val="374151"/>
                </a:solidFill>
                <a:effectLst/>
                <a:latin typeface="Söhne"/>
              </a:rPr>
              <a:t>modeling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884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AE45-3547-3FC9-5EDB-3ACDFE702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71975"/>
            <a:ext cx="10058400" cy="572087"/>
          </a:xfrm>
        </p:spPr>
        <p:txBody>
          <a:bodyPr>
            <a:normAutofit fontScale="90000"/>
          </a:bodyPr>
          <a:lstStyle/>
          <a:p>
            <a:r>
              <a:rPr lang="en-IN" sz="3600" dirty="0"/>
              <a:t>1. Correlation Analysis: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4B45-E251-3FBC-FA80-980C72B07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792" y="844062"/>
            <a:ext cx="10058400" cy="5218240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/>
              <a:t>- </a:t>
            </a:r>
            <a:r>
              <a:rPr lang="en-GB" sz="1600" dirty="0">
                <a:solidFill>
                  <a:srgbClr val="FF0000"/>
                </a:solidFill>
              </a:rPr>
              <a:t>How does the number of bedrooms and bathrooms affect the rent price?</a:t>
            </a:r>
          </a:p>
          <a:p>
            <a:pPr marL="0" indent="0">
              <a:buNone/>
            </a:pPr>
            <a:r>
              <a:rPr lang="en-IN" sz="1600" dirty="0" err="1"/>
              <a:t>sns.relplot</a:t>
            </a:r>
            <a:r>
              <a:rPr lang="en-IN" sz="1600" dirty="0"/>
              <a:t>(data=data, x="rent", y="</a:t>
            </a:r>
            <a:r>
              <a:rPr lang="en-IN" sz="1600" dirty="0" err="1"/>
              <a:t>property_size</a:t>
            </a:r>
            <a:r>
              <a:rPr lang="en-IN" sz="1600" dirty="0"/>
              <a:t>", hue='bathroom', col="type", palette="Set2")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CB540-540C-CBE0-AF4F-83E2B90FD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92" y="1511333"/>
            <a:ext cx="8253046" cy="2634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D25103-4108-0E45-558D-CDE33E7C1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808" y="3884624"/>
            <a:ext cx="6453805" cy="292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67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89D165-1059-1633-A4D1-A7CB73CBA3FD}"/>
              </a:ext>
            </a:extLst>
          </p:cNvPr>
          <p:cNvSpPr txBox="1"/>
          <p:nvPr/>
        </p:nvSpPr>
        <p:spPr>
          <a:xfrm>
            <a:off x="290731" y="234463"/>
            <a:ext cx="1166211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 </a:t>
            </a:r>
            <a:r>
              <a:rPr lang="en-IN" dirty="0">
                <a:solidFill>
                  <a:srgbClr val="FF0000"/>
                </a:solidFill>
              </a:rPr>
              <a:t>Is there a correlation between the property size and rent price?</a:t>
            </a:r>
          </a:p>
          <a:p>
            <a:r>
              <a:rPr lang="en-GB" dirty="0" err="1"/>
              <a:t>sns.relplot</a:t>
            </a:r>
            <a:r>
              <a:rPr lang="en-GB" dirty="0"/>
              <a:t>(data=data, x="rent", y="</a:t>
            </a:r>
            <a:r>
              <a:rPr lang="en-GB" dirty="0" err="1"/>
              <a:t>property_size</a:t>
            </a:r>
            <a:r>
              <a:rPr lang="en-GB" dirty="0"/>
              <a:t>", hue="</a:t>
            </a:r>
            <a:r>
              <a:rPr lang="en-GB" dirty="0" err="1"/>
              <a:t>building_type</a:t>
            </a:r>
            <a:r>
              <a:rPr lang="en-GB" dirty="0"/>
              <a:t>", palette="Set2")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C64B9-D98F-9CF3-B048-C546F2592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11" y="1252521"/>
            <a:ext cx="4762777" cy="370483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672EEFA8-0AF2-06CA-F866-463C8CE41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1556925-8331-5F8C-42DF-B9399DAD3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076" y="5179898"/>
            <a:ext cx="10148962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Correlation between property size and rent price: 0.75765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49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CC816-4975-5EF0-B506-06197E223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62598"/>
            <a:ext cx="10058400" cy="647114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rgbClr val="FF0000"/>
                </a:solidFill>
              </a:rPr>
              <a:t>- Do properties with more amenities tend to have higher rent prices?</a:t>
            </a:r>
            <a:endParaRPr lang="en-IN" sz="1800" dirty="0">
              <a:solidFill>
                <a:srgbClr val="FF0000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18260A-A1C8-B772-92E1-22A4504EF5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9975" y="728739"/>
            <a:ext cx="9415145" cy="58169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'{"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LIFT":true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GYM":true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INTERNET":true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AC":false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”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CLUB”:</a:t>
            </a:r>
            <a:r>
              <a:rPr lang="en-US" altLang="en-US" sz="1200" dirty="0" err="1">
                <a:latin typeface="Courier New" panose="02070309020205020404" pitchFamily="49" charset="0"/>
              </a:rPr>
              <a:t>true</a:t>
            </a:r>
            <a:r>
              <a:rPr lang="en-US" altLang="en-US" sz="1200" dirty="0">
                <a:latin typeface="Courier New" panose="02070309020205020404" pitchFamily="49" charset="0"/>
              </a:rPr>
              <a:t>, "</a:t>
            </a:r>
            <a:r>
              <a:rPr lang="en-US" altLang="en-US" sz="1200" dirty="0" err="1">
                <a:latin typeface="Courier New" panose="02070309020205020404" pitchFamily="49" charset="0"/>
              </a:rPr>
              <a:t>INTERCOM":true</a:t>
            </a:r>
            <a:r>
              <a:rPr lang="en-US" altLang="en-US" sz="1200" dirty="0">
                <a:latin typeface="Courier New" panose="02070309020205020404" pitchFamily="49" charset="0"/>
              </a:rPr>
              <a:t>, "</a:t>
            </a:r>
            <a:r>
              <a:rPr lang="en-US" altLang="en-US" sz="1200" dirty="0" err="1">
                <a:latin typeface="Courier New" panose="02070309020205020404" pitchFamily="49" charset="0"/>
              </a:rPr>
              <a:t>POOL":true</a:t>
            </a:r>
            <a:r>
              <a:rPr lang="en-US" altLang="en-US" sz="1200" dirty="0">
                <a:latin typeface="Courier New" panose="02070309020205020404" pitchFamily="49" charset="0"/>
              </a:rPr>
              <a:t>, "</a:t>
            </a:r>
            <a:r>
              <a:rPr lang="en-US" altLang="en-US" sz="1200" dirty="0" err="1">
                <a:latin typeface="Courier New" panose="02070309020205020404" pitchFamily="49" charset="0"/>
              </a:rPr>
              <a:t>CPA":true</a:t>
            </a:r>
            <a:r>
              <a:rPr lang="en-US" altLang="en-US" sz="1200" dirty="0">
                <a:latin typeface="Courier New" panose="02070309020205020404" pitchFamily="49" charset="0"/>
              </a:rPr>
              <a:t>, "</a:t>
            </a:r>
            <a:r>
              <a:rPr lang="en-US" altLang="en-US" sz="1200" dirty="0" err="1">
                <a:latin typeface="Courier New" panose="02070309020205020404" pitchFamily="49" charset="0"/>
              </a:rPr>
              <a:t>FS":true</a:t>
            </a:r>
            <a:r>
              <a:rPr lang="en-US" altLang="en-US" sz="1200" dirty="0">
                <a:latin typeface="Courier New" panose="02070309020205020404" pitchFamily="49" charset="0"/>
              </a:rPr>
              <a:t>, "</a:t>
            </a:r>
            <a:r>
              <a:rPr lang="en-US" altLang="en-US" sz="1200" dirty="0" err="1">
                <a:latin typeface="Courier New" panose="02070309020205020404" pitchFamily="49" charset="0"/>
              </a:rPr>
              <a:t>SERVANT":false</a:t>
            </a:r>
            <a:r>
              <a:rPr lang="en-US" altLang="en-US" sz="1200" dirty="0">
                <a:latin typeface="Courier New" panose="02070309020205020404" pitchFamily="49" charset="0"/>
              </a:rPr>
              <a:t>, "</a:t>
            </a:r>
            <a:r>
              <a:rPr lang="en-US" altLang="en-US" sz="1200" dirty="0" err="1">
                <a:latin typeface="Courier New" panose="02070309020205020404" pitchFamily="49" charset="0"/>
              </a:rPr>
              <a:t>SECURITY":true</a:t>
            </a:r>
            <a:r>
              <a:rPr lang="en-US" altLang="en-US" sz="1200" dirty="0">
                <a:latin typeface="Courier New" panose="02070309020205020404" pitchFamily="49" charset="0"/>
              </a:rPr>
              <a:t>, "</a:t>
            </a:r>
            <a:r>
              <a:rPr lang="en-US" altLang="en-US" sz="1200" dirty="0" err="1">
                <a:latin typeface="Courier New" panose="02070309020205020404" pitchFamily="49" charset="0"/>
              </a:rPr>
              <a:t>SC":true</a:t>
            </a:r>
            <a:r>
              <a:rPr lang="en-US" altLang="en-US" sz="1200" dirty="0">
                <a:latin typeface="Courier New" panose="02070309020205020404" pitchFamily="49" charset="0"/>
              </a:rPr>
              <a:t>, "</a:t>
            </a:r>
            <a:r>
              <a:rPr lang="en-US" altLang="en-US" sz="1200" dirty="0" err="1">
                <a:latin typeface="Courier New" panose="02070309020205020404" pitchFamily="49" charset="0"/>
              </a:rPr>
              <a:t>GP":true</a:t>
            </a:r>
            <a:r>
              <a:rPr lang="en-US" altLang="en-US" sz="1200" dirty="0">
                <a:latin typeface="Courier New" panose="02070309020205020404" pitchFamily="49" charset="0"/>
              </a:rPr>
              <a:t>, "PARK":</a:t>
            </a:r>
            <a:r>
              <a:rPr lang="en-US" altLang="en-US" sz="1200" dirty="0" err="1">
                <a:latin typeface="Courier New" panose="02070309020205020404" pitchFamily="49" charset="0"/>
              </a:rPr>
              <a:t>false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CLUB":true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RWH":true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STP":true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HK":false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PB":true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, "VP":true}’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2F12A7-0010-6134-F2A5-4500DCBC7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7" y="1583938"/>
            <a:ext cx="3296253" cy="2477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45C1A-891C-0FAC-2C9E-99AC6D6DC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349" y="1425542"/>
            <a:ext cx="3384174" cy="2725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AC32D8-1E4E-C8CF-EA20-39BA14C16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662" y="4065562"/>
            <a:ext cx="3474687" cy="27290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B913D6-5BA6-E987-A8C0-C80D9A934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349" y="4132314"/>
            <a:ext cx="3272365" cy="2595527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8A7ACEC0-7375-CFE4-5DEC-546B8BE8E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3606" y="1670892"/>
            <a:ext cx="2509762" cy="19697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Average rent with AC: 28433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Average rent without AC: 18637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1" i="0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Average rent with FS: 25299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Average rent without FS: 17133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1" i="0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Average rent with SC: 18969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Average rent without SC: 19134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1" i="0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Average rent with PB: 24425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Average rent without PB: 15963</a:t>
            </a:r>
            <a:br>
              <a:rPr kumimoji="0" lang="en-US" altLang="en-US" sz="1050" b="1" i="0" u="none" strike="noStrike" cap="none" normalizeH="0" baseline="0" dirty="0">
                <a:ln>
                  <a:noFill/>
                </a:ln>
                <a:effectLst/>
              </a:rPr>
            </a:br>
            <a:endParaRPr kumimoji="0" lang="en-US" altLang="en-US" sz="105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25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48179-4FDA-A7FF-2300-92B41A01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58014"/>
          </a:xfrm>
        </p:spPr>
        <p:txBody>
          <a:bodyPr>
            <a:normAutofit/>
          </a:bodyPr>
          <a:lstStyle/>
          <a:p>
            <a:r>
              <a:rPr lang="en-IN" sz="2800" dirty="0"/>
              <a:t>Property Features and Rent: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4BD03-99DD-3EAE-53E9-6B1B95A20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059766"/>
            <a:ext cx="10058400" cy="5112434"/>
          </a:xfrm>
        </p:spPr>
        <p:txBody>
          <a:bodyPr/>
          <a:lstStyle/>
          <a:p>
            <a:r>
              <a:rPr lang="en-GB" dirty="0"/>
              <a:t>- </a:t>
            </a:r>
            <a:r>
              <a:rPr lang="en-GB" sz="1400" dirty="0">
                <a:solidFill>
                  <a:srgbClr val="FF0000"/>
                </a:solidFill>
              </a:rPr>
              <a:t>How does the presence of certain features like a gym, lift, or parking affect the rent price?</a:t>
            </a:r>
          </a:p>
          <a:p>
            <a:endParaRPr lang="en-IN" sz="14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B345E-F6D8-E421-86DA-19EE16369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14" y="1697502"/>
            <a:ext cx="3776920" cy="2775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35F7D2-A4B7-EE26-28A7-DDA20507A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026" y="1662148"/>
            <a:ext cx="3775929" cy="2898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DFF385-6FBC-5DCD-CE24-BA089B289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151" y="1746373"/>
            <a:ext cx="3918587" cy="2825541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CBB1F83B-3389-21E7-4FA4-E0D9C1A18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806" y="4946297"/>
            <a:ext cx="5541061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rent with gym: 25776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rent without gym: 17085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rent with lift: 24230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Average rent without lift: 16123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397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61599-B984-CD43-56E7-E9036212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551688"/>
          </a:xfrm>
        </p:spPr>
        <p:txBody>
          <a:bodyPr>
            <a:norm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- Does the furnishing level (fully furnished, partially furnished, unfurnished) influence the rent?</a:t>
            </a:r>
            <a:endParaRPr lang="en-IN" sz="14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751B6F-8923-8F4F-0486-82BAC7C4F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5796" y="910111"/>
            <a:ext cx="4301779" cy="3361926"/>
          </a:xfrm>
        </p:spPr>
      </p:pic>
    </p:spTree>
    <p:extLst>
      <p:ext uri="{BB962C8B-B14F-4D97-AF65-F5344CB8AC3E}">
        <p14:creationId xmlns:p14="http://schemas.microsoft.com/office/powerpoint/2010/main" val="3886250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8AF7F-E178-9935-EA90-F5DB006C2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396943"/>
          </a:xfrm>
        </p:spPr>
        <p:txBody>
          <a:bodyPr>
            <a:normAutofit fontScale="90000"/>
          </a:bodyPr>
          <a:lstStyle/>
          <a:p>
            <a:r>
              <a:rPr lang="en-IN" sz="2400" dirty="0"/>
              <a:t>Building Characteristics: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35843-4EED-7B79-F2FB-E919C6B59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982" y="961292"/>
            <a:ext cx="10162266" cy="5210908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- How does the number of balconies in a property impact its rent price?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D7254-CEBD-3F31-CBE9-115844AD9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04" y="1342497"/>
            <a:ext cx="5762667" cy="42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49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164</TotalTime>
  <Words>612</Words>
  <Application>Microsoft Office PowerPoint</Application>
  <PresentationFormat>Widescreen</PresentationFormat>
  <Paragraphs>152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Courier New</vt:lpstr>
      <vt:lpstr>Rockwell</vt:lpstr>
      <vt:lpstr>Rockwell Condensed</vt:lpstr>
      <vt:lpstr>Söhne</vt:lpstr>
      <vt:lpstr>Wingdings</vt:lpstr>
      <vt:lpstr>Wood Type</vt:lpstr>
      <vt:lpstr>House Rental Price prediction</vt:lpstr>
      <vt:lpstr>PowerPoint Presentation</vt:lpstr>
      <vt:lpstr>Tools:</vt:lpstr>
      <vt:lpstr>1. Correlation Analysis:</vt:lpstr>
      <vt:lpstr>PowerPoint Presentation</vt:lpstr>
      <vt:lpstr>- Do properties with more amenities tend to have higher rent prices?</vt:lpstr>
      <vt:lpstr>Property Features and Rent:</vt:lpstr>
      <vt:lpstr>- Does the furnishing level (fully furnished, partially furnished, unfurnished) influence the rent?</vt:lpstr>
      <vt:lpstr>Building Characteristics:</vt:lpstr>
      <vt:lpstr>- How does the number of total floors in a building relate to the rent price?</vt:lpstr>
      <vt:lpstr>- Is there a correlation between the property's facing direction and rent price?</vt:lpstr>
      <vt:lpstr>- Does the building type (e.g., IH, AP) have an influence on rent prices?</vt:lpstr>
      <vt:lpstr>Negotiability and Rent:</vt:lpstr>
      <vt:lpstr>- Is there a difference in rent between family and anyone leases?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Rental Price prediction</dc:title>
  <dc:creator>Giri babu Varakala</dc:creator>
  <cp:lastModifiedBy>Giri babu Varakala</cp:lastModifiedBy>
  <cp:revision>1</cp:revision>
  <dcterms:created xsi:type="dcterms:W3CDTF">2023-12-28T05:41:20Z</dcterms:created>
  <dcterms:modified xsi:type="dcterms:W3CDTF">2023-12-28T08:26:12Z</dcterms:modified>
</cp:coreProperties>
</file>